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18" r:id="rId3"/>
    <p:sldId id="423" r:id="rId4"/>
    <p:sldId id="379" r:id="rId5"/>
    <p:sldId id="422" r:id="rId6"/>
    <p:sldId id="380" r:id="rId7"/>
    <p:sldId id="381" r:id="rId8"/>
    <p:sldId id="424" r:id="rId9"/>
    <p:sldId id="373" r:id="rId10"/>
    <p:sldId id="298" r:id="rId11"/>
    <p:sldId id="421" r:id="rId12"/>
    <p:sldId id="382" r:id="rId13"/>
    <p:sldId id="370" r:id="rId14"/>
    <p:sldId id="383" r:id="rId15"/>
    <p:sldId id="371" r:id="rId16"/>
    <p:sldId id="385" r:id="rId17"/>
    <p:sldId id="417" r:id="rId18"/>
    <p:sldId id="402" r:id="rId19"/>
    <p:sldId id="419" r:id="rId20"/>
    <p:sldId id="420" r:id="rId21"/>
    <p:sldId id="403" r:id="rId22"/>
    <p:sldId id="395" r:id="rId23"/>
    <p:sldId id="390" r:id="rId24"/>
    <p:sldId id="388" r:id="rId25"/>
    <p:sldId id="407" r:id="rId26"/>
    <p:sldId id="414" r:id="rId27"/>
    <p:sldId id="416" r:id="rId28"/>
    <p:sldId id="344" r:id="rId29"/>
    <p:sldId id="398" r:id="rId30"/>
    <p:sldId id="260" r:id="rId31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0657" autoAdjust="0"/>
  </p:normalViewPr>
  <p:slideViewPr>
    <p:cSldViewPr showGuides="1">
      <p:cViewPr varScale="1">
        <p:scale>
          <a:sx n="143" d="100"/>
          <a:sy n="143" d="100"/>
        </p:scale>
        <p:origin x="3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72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10B1A-85C5-4D63-84F4-022D7CAC561A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DCBC-D0D0-4B97-B939-B4A0D4B8B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9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3EEC-1466-4BB4-8A88-8A957C3465D2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11952-9DD2-435D-8172-3D988AF83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5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85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3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1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0111E-456F-4570-9146-5820D3D0AB3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4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4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Одинаковая структура</a:t>
            </a:r>
            <a:r>
              <a:rPr lang="ru-RU" baseline="0" dirty="0" smtClean="0"/>
              <a:t> каталога!   Товарные предложения (</a:t>
            </a:r>
            <a:r>
              <a:rPr lang="ru-RU" baseline="0" dirty="0" err="1" smtClean="0"/>
              <a:t>Битрикс</a:t>
            </a:r>
            <a:r>
              <a:rPr lang="ru-RU" baseline="0" dirty="0" smtClean="0"/>
              <a:t>) = модификации в МС</a:t>
            </a:r>
          </a:p>
          <a:p>
            <a:pPr marL="0" indent="0">
              <a:buNone/>
            </a:pPr>
            <a:r>
              <a:rPr lang="ru-RU" baseline="0" dirty="0" smtClean="0"/>
              <a:t>     Каталог на сайте и в МС может различаться, это должно поддерживаться (в </a:t>
            </a:r>
            <a:r>
              <a:rPr lang="ru-RU" baseline="0" dirty="0" err="1" smtClean="0"/>
              <a:t>Симпле</a:t>
            </a:r>
            <a:r>
              <a:rPr lang="ru-RU" baseline="0" dirty="0" smtClean="0"/>
              <a:t> нельзя, В </a:t>
            </a:r>
            <a:r>
              <a:rPr lang="ru-RU" baseline="0" dirty="0" err="1" smtClean="0"/>
              <a:t>Битриксе</a:t>
            </a:r>
            <a:r>
              <a:rPr lang="ru-RU" baseline="0" dirty="0" smtClean="0"/>
              <a:t> можно)</a:t>
            </a:r>
          </a:p>
          <a:p>
            <a:r>
              <a:rPr lang="ru-RU" baseline="0" dirty="0" smtClean="0"/>
              <a:t>2. Быстрый заказ – враг наполнения клиентской базы. Как привязать ПКО на обезличенного покупателя?</a:t>
            </a:r>
          </a:p>
          <a:p>
            <a:r>
              <a:rPr lang="ru-RU" baseline="0" dirty="0" smtClean="0"/>
              <a:t>3. Заказ покупателя – кладезь ценной информации!</a:t>
            </a:r>
          </a:p>
          <a:p>
            <a:r>
              <a:rPr lang="ru-RU" baseline="0" dirty="0" smtClean="0"/>
              <a:t>4. Какая система будет главной</a:t>
            </a:r>
            <a:r>
              <a:rPr lang="en-US" baseline="0" dirty="0" smtClean="0"/>
              <a:t>? </a:t>
            </a:r>
            <a:r>
              <a:rPr lang="ru-RU" baseline="0" dirty="0" smtClean="0"/>
              <a:t>Где начинается и где заканчивается обработка заказа?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96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0111E-456F-4570-9146-5820D3D0AB3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47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2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3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7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0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МойСклад</a:t>
            </a:r>
            <a:r>
              <a:rPr lang="ru-RU" baseline="0" dirty="0" smtClean="0"/>
              <a:t> вам позволяет быть всегда с полными полками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1952-9DD2-435D-8172-3D988AF838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3" y="1"/>
            <a:ext cx="9176435" cy="5452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23" y="2565753"/>
            <a:ext cx="7630615" cy="1102519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817" y="3921900"/>
            <a:ext cx="6256784" cy="63123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01825" y="3813888"/>
            <a:ext cx="64807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5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043608" y="953021"/>
            <a:ext cx="64807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9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4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E7F7E-8968-8F4C-AB4C-8DBE000FE3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6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43608" y="953021"/>
            <a:ext cx="64807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43608" y="953021"/>
            <a:ext cx="64807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7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1043608" y="953021"/>
            <a:ext cx="64807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43608" y="953021"/>
            <a:ext cx="64807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5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632848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00151"/>
            <a:ext cx="7632848" cy="326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A93F-BAD1-435D-8A4B-89800E4FFADD}" type="datetimeFigureOut">
              <a:rPr lang="ru-RU" smtClean="0"/>
              <a:t>22.11.16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50DE-B629-47AD-B2FF-3495A2DE9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1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9702"/>
            <a:ext cx="7630615" cy="1102519"/>
          </a:xfrm>
        </p:spPr>
        <p:txBody>
          <a:bodyPr>
            <a:normAutofit/>
          </a:bodyPr>
          <a:lstStyle/>
          <a:p>
            <a:pPr fontAlgn="base"/>
            <a:r>
              <a:rPr lang="ru-RU" sz="2400" b="0" cap="all" dirty="0" smtClean="0">
                <a:latin typeface="+mn-lt"/>
                <a:cs typeface="Arial" pitchFamily="34" charset="0"/>
              </a:rPr>
              <a:t>За витриной</a:t>
            </a:r>
            <a:br>
              <a:rPr lang="ru-RU" sz="2400" b="0" cap="all" dirty="0" smtClean="0">
                <a:latin typeface="+mn-lt"/>
                <a:cs typeface="Arial" pitchFamily="34" charset="0"/>
              </a:rPr>
            </a:br>
            <a:r>
              <a:rPr lang="ru-RU" sz="2400" b="0" cap="all" dirty="0" err="1" smtClean="0">
                <a:latin typeface="+mn-lt"/>
                <a:cs typeface="Arial" pitchFamily="34" charset="0"/>
              </a:rPr>
              <a:t>Бэк</a:t>
            </a:r>
            <a:r>
              <a:rPr lang="ru-RU" sz="2400" b="0" cap="all" dirty="0" smtClean="0">
                <a:latin typeface="+mn-lt"/>
                <a:cs typeface="Arial" pitchFamily="34" charset="0"/>
              </a:rPr>
              <a:t>-офис интернет-Магазина</a:t>
            </a:r>
            <a:endParaRPr lang="ru-RU" sz="2400" b="0" cap="all" dirty="0"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Иван Кириллин</a:t>
            </a:r>
          </a:p>
          <a:p>
            <a:r>
              <a:rPr lang="ru-RU" dirty="0" smtClean="0"/>
              <a:t>МойСклад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ассортимента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libri" charset="0"/>
              </a:rPr>
              <a:t>Продаем только прибыльный </a:t>
            </a:r>
            <a:r>
              <a:rPr lang="ru-RU" sz="2400" dirty="0" smtClean="0">
                <a:latin typeface="Calibri" charset="0"/>
              </a:rPr>
              <a:t>товар</a:t>
            </a:r>
            <a:endParaRPr lang="ru-RU" sz="2400" dirty="0">
              <a:latin typeface="Calibri" charset="0"/>
            </a:endParaRPr>
          </a:p>
          <a:p>
            <a:r>
              <a:rPr lang="ru-RU" sz="2400" dirty="0">
                <a:latin typeface="Calibri" charset="0"/>
              </a:rPr>
              <a:t>Учитываем </a:t>
            </a:r>
            <a:r>
              <a:rPr lang="ru-RU" sz="2400" dirty="0" smtClean="0">
                <a:latin typeface="Calibri" charset="0"/>
              </a:rPr>
              <a:t>возвраты</a:t>
            </a:r>
            <a:endParaRPr lang="ru-RU" sz="2400" dirty="0">
              <a:latin typeface="Calibri" charset="0"/>
            </a:endParaRPr>
          </a:p>
          <a:p>
            <a:r>
              <a:rPr lang="ru-RU" sz="2400" dirty="0">
                <a:latin typeface="Calibri" charset="0"/>
              </a:rPr>
              <a:t>Весь неликвид – на распродажу</a:t>
            </a:r>
          </a:p>
          <a:p>
            <a:r>
              <a:rPr lang="ru-RU" sz="2400" b="1" dirty="0"/>
              <a:t>Осознанное управление контекстной рекламой</a:t>
            </a:r>
          </a:p>
          <a:p>
            <a:r>
              <a:rPr lang="ru-RU" sz="2400" dirty="0"/>
              <a:t>Предлагаем сопутствующие товары</a:t>
            </a:r>
          </a:p>
          <a:p>
            <a:r>
              <a:rPr lang="ru-RU" sz="2400" dirty="0"/>
              <a:t>Планируем более дорогие способы продвижения</a:t>
            </a:r>
          </a:p>
          <a:p>
            <a:r>
              <a:rPr lang="ru-RU" sz="2400" dirty="0"/>
              <a:t>Постоянно экспериментируем </a:t>
            </a:r>
          </a:p>
        </p:txBody>
      </p:sp>
    </p:spTree>
    <p:extLst>
      <p:ext uri="{BB962C8B-B14F-4D97-AF65-F5344CB8AC3E}">
        <p14:creationId xmlns:p14="http://schemas.microsoft.com/office/powerpoint/2010/main" val="313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</a:t>
            </a:r>
            <a:r>
              <a:rPr lang="ru-RU" dirty="0" smtClean="0"/>
              <a:t>и эффективность каналов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987574"/>
            <a:ext cx="7488832" cy="32618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 – повысить </a:t>
            </a:r>
            <a:r>
              <a:rPr lang="en-US" sz="2000" dirty="0" smtClean="0"/>
              <a:t>ROI (Return on investment)</a:t>
            </a:r>
            <a:endParaRPr lang="ru-RU" sz="2000" dirty="0" smtClean="0"/>
          </a:p>
          <a:p>
            <a:r>
              <a:rPr lang="ru-RU" sz="2000" dirty="0" smtClean="0"/>
              <a:t>Отчет по трафику, разделенный по каналам и кампаниям</a:t>
            </a:r>
          </a:p>
          <a:p>
            <a:r>
              <a:rPr lang="ru-RU" sz="2000" dirty="0" smtClean="0"/>
              <a:t>Настраиваем бюджет контекста</a:t>
            </a:r>
            <a:r>
              <a:rPr lang="en-US" sz="2000" dirty="0" smtClean="0"/>
              <a:t> </a:t>
            </a:r>
            <a:r>
              <a:rPr lang="ru-RU" sz="2000" dirty="0" smtClean="0"/>
              <a:t>осознанно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899592" y="2333567"/>
          <a:ext cx="7488235" cy="1822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313997"/>
                <a:gridCol w="1313997"/>
                <a:gridCol w="1313997"/>
                <a:gridCol w="1313997"/>
              </a:tblGrid>
              <a:tr h="26033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Январь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Февраль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Март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Апрель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Яндекс.Директ</a:t>
                      </a:r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marL="252000" lvl="1"/>
                      <a:r>
                        <a:rPr lang="ru-RU" sz="1100" b="1" dirty="0" smtClean="0"/>
                        <a:t>Кампания 1</a:t>
                      </a:r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Число клиентов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/>
                        <a:t>CLV</a:t>
                      </a:r>
                      <a:r>
                        <a:rPr lang="ru-RU" sz="1100" dirty="0" smtClean="0"/>
                        <a:t> (или Средний чек)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39 000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39 000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Расходы на привлечение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en-US" sz="1100" dirty="0" smtClean="0">
                          <a:solidFill>
                            <a:srgbClr val="1F913A"/>
                          </a:solidFill>
                        </a:rPr>
                        <a:t>ROI, %</a:t>
                      </a:r>
                      <a:endParaRPr lang="ru-RU" sz="1100" dirty="0">
                        <a:solidFill>
                          <a:srgbClr val="1F913A"/>
                        </a:solidFill>
                      </a:endParaRP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1F913A"/>
                          </a:solidFill>
                        </a:rPr>
                        <a:t>200</a:t>
                      </a:r>
                      <a:endParaRPr lang="ru-RU" sz="1100" dirty="0">
                        <a:solidFill>
                          <a:srgbClr val="1F913A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1F913A"/>
                          </a:solidFill>
                        </a:rPr>
                        <a:t>200</a:t>
                      </a:r>
                      <a:endParaRPr lang="ru-RU" sz="1100" dirty="0">
                        <a:solidFill>
                          <a:srgbClr val="1F913A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1F913A"/>
                          </a:solidFill>
                        </a:rPr>
                        <a:t>160</a:t>
                      </a:r>
                      <a:endParaRPr lang="ru-RU" sz="1100" dirty="0">
                        <a:solidFill>
                          <a:srgbClr val="1F913A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1F913A"/>
                          </a:solidFill>
                        </a:rPr>
                        <a:t>160</a:t>
                      </a:r>
                      <a:endParaRPr lang="ru-RU" sz="1100" dirty="0">
                        <a:solidFill>
                          <a:srgbClr val="1F913A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Заказы и клиенты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Количество, % возвратов</a:t>
            </a:r>
          </a:p>
          <a:p>
            <a:r>
              <a:rPr lang="ru-RU" sz="2000" dirty="0" smtClean="0"/>
              <a:t>Средний чек, ценность клиента</a:t>
            </a:r>
            <a:r>
              <a:rPr lang="en-US" sz="2000" dirty="0" smtClean="0"/>
              <a:t> (CLV)</a:t>
            </a:r>
            <a:endParaRPr lang="ru-RU" sz="2000" dirty="0" smtClean="0"/>
          </a:p>
          <a:p>
            <a:r>
              <a:rPr lang="ru-RU" sz="2000" dirty="0" smtClean="0"/>
              <a:t>Все это в динамике</a:t>
            </a:r>
          </a:p>
          <a:p>
            <a:pPr lvl="1"/>
            <a:endParaRPr lang="ru-RU" dirty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358116"/>
              </p:ext>
            </p:extLst>
          </p:nvPr>
        </p:nvGraphicFramePr>
        <p:xfrm>
          <a:off x="899593" y="2398370"/>
          <a:ext cx="7488235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313997"/>
                <a:gridCol w="1313997"/>
                <a:gridCol w="1313997"/>
                <a:gridCol w="1313997"/>
              </a:tblGrid>
              <a:tr h="26033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Январь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Февраль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Март 16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Апрель 16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/>
                        <a:t>Новые</a:t>
                      </a:r>
                      <a:r>
                        <a:rPr lang="ru-RU" sz="1400" b="1" baseline="0" dirty="0" smtClean="0"/>
                        <a:t> клиенты</a:t>
                      </a:r>
                      <a:endParaRPr lang="ru-RU" sz="14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400" dirty="0" smtClean="0"/>
                        <a:t>Кол-во</a:t>
                      </a:r>
                      <a:endParaRPr lang="ru-RU" sz="14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CLV</a:t>
                      </a:r>
                      <a:endParaRPr lang="ru-RU" sz="14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/>
                        <a:t>Заказы</a:t>
                      </a:r>
                      <a:endParaRPr lang="ru-RU" sz="14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Кол-во</a:t>
                      </a: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37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Средний чек</a:t>
                      </a: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5 000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4 998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4 200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4 100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можно заработать?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dirty="0" smtClean="0"/>
              <a:t>Исходные данные:</a:t>
            </a:r>
          </a:p>
          <a:p>
            <a:pPr lvl="1"/>
            <a:r>
              <a:rPr lang="ru-RU" sz="2000" dirty="0" smtClean="0"/>
              <a:t>Число повторных покупок</a:t>
            </a:r>
          </a:p>
          <a:p>
            <a:pPr lvl="1"/>
            <a:r>
              <a:rPr lang="ru-RU" sz="2000" dirty="0" smtClean="0"/>
              <a:t>Средний чек</a:t>
            </a:r>
          </a:p>
          <a:p>
            <a:pPr lvl="1"/>
            <a:r>
              <a:rPr lang="ru-RU" sz="2000" dirty="0" smtClean="0"/>
              <a:t>Средняя наценка (маржа)</a:t>
            </a:r>
          </a:p>
          <a:p>
            <a:r>
              <a:rPr lang="ru-RU" dirty="0" smtClean="0"/>
              <a:t>Ценность клиента</a:t>
            </a:r>
            <a:endParaRPr lang="en-US" dirty="0" smtClean="0"/>
          </a:p>
          <a:p>
            <a:pPr lvl="1"/>
            <a:r>
              <a:rPr lang="en-US" sz="2000" dirty="0"/>
              <a:t>Customer Lifetime Value (CLV)</a:t>
            </a:r>
            <a:endParaRPr lang="ru-RU" sz="2000" dirty="0"/>
          </a:p>
          <a:p>
            <a:pPr lvl="1"/>
            <a:r>
              <a:rPr lang="en-US" sz="2000" dirty="0" smtClean="0"/>
              <a:t>CLV = </a:t>
            </a:r>
            <a:r>
              <a:rPr lang="ru-RU" sz="2000" dirty="0" smtClean="0"/>
              <a:t>Средний чек * Маржа * Число покупок</a:t>
            </a:r>
          </a:p>
        </p:txBody>
      </p:sp>
    </p:spTree>
    <p:extLst>
      <p:ext uri="{BB962C8B-B14F-4D97-AF65-F5344CB8AC3E}">
        <p14:creationId xmlns:p14="http://schemas.microsoft.com/office/powerpoint/2010/main" val="560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клиента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dirty="0" smtClean="0"/>
              <a:t>Исходные данные:</a:t>
            </a:r>
          </a:p>
          <a:p>
            <a:pPr lvl="1"/>
            <a:r>
              <a:rPr lang="ru-RU" sz="2000" dirty="0" smtClean="0"/>
              <a:t>Средний чек 5 000 руб.</a:t>
            </a:r>
            <a:endParaRPr lang="en-US" sz="2000" dirty="0" smtClean="0"/>
          </a:p>
          <a:p>
            <a:pPr lvl="1"/>
            <a:r>
              <a:rPr lang="ru-RU" sz="2000" dirty="0" smtClean="0"/>
              <a:t>Один клиент делает </a:t>
            </a:r>
            <a:r>
              <a:rPr lang="en-US" sz="2000" dirty="0" smtClean="0"/>
              <a:t>10</a:t>
            </a:r>
            <a:r>
              <a:rPr lang="ru-RU" sz="2000" dirty="0" smtClean="0"/>
              <a:t> покупок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1"/>
            <a:r>
              <a:rPr lang="ru-RU" sz="2000" dirty="0" smtClean="0"/>
              <a:t>Маржа 50</a:t>
            </a:r>
            <a:r>
              <a:rPr lang="en-US" sz="2000" dirty="0" smtClean="0"/>
              <a:t>%</a:t>
            </a:r>
            <a:endParaRPr lang="ru-RU" sz="2000" dirty="0" smtClean="0"/>
          </a:p>
          <a:p>
            <a:r>
              <a:rPr lang="ru-RU" dirty="0" smtClean="0"/>
              <a:t>Ценность клиента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Неправильно</a:t>
            </a:r>
            <a:r>
              <a:rPr lang="ru-RU" sz="2000" dirty="0" smtClean="0">
                <a:solidFill>
                  <a:srgbClr val="FF0000"/>
                </a:solidFill>
              </a:rPr>
              <a:t>: 5 000 </a:t>
            </a:r>
            <a:r>
              <a:rPr lang="en-US" sz="2000" dirty="0" smtClean="0">
                <a:solidFill>
                  <a:srgbClr val="FF0000"/>
                </a:solidFill>
              </a:rPr>
              <a:t>* 50% = 2 500 </a:t>
            </a:r>
            <a:r>
              <a:rPr lang="ru-RU" sz="2000" dirty="0" smtClean="0">
                <a:solidFill>
                  <a:srgbClr val="FF0000"/>
                </a:solidFill>
              </a:rPr>
              <a:t>руб.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ru-RU" sz="2000" dirty="0" smtClean="0">
                <a:solidFill>
                  <a:srgbClr val="1F913A"/>
                </a:solidFill>
              </a:rPr>
              <a:t>Правильно: 5 000 </a:t>
            </a:r>
            <a:r>
              <a:rPr lang="en-US" sz="2000" dirty="0" smtClean="0">
                <a:solidFill>
                  <a:srgbClr val="1F913A"/>
                </a:solidFill>
              </a:rPr>
              <a:t>* 50%</a:t>
            </a:r>
            <a:r>
              <a:rPr lang="ru-RU" sz="2000" dirty="0" smtClean="0">
                <a:solidFill>
                  <a:srgbClr val="1F913A"/>
                </a:solidFill>
              </a:rPr>
              <a:t> * </a:t>
            </a:r>
            <a:r>
              <a:rPr lang="en-US" sz="2000" dirty="0" smtClean="0">
                <a:solidFill>
                  <a:srgbClr val="1F913A"/>
                </a:solidFill>
              </a:rPr>
              <a:t>10 =</a:t>
            </a:r>
            <a:r>
              <a:rPr lang="ru-RU" sz="2000" dirty="0" smtClean="0">
                <a:solidFill>
                  <a:srgbClr val="1F913A"/>
                </a:solidFill>
              </a:rPr>
              <a:t> </a:t>
            </a:r>
            <a:r>
              <a:rPr lang="ru-RU" sz="2000" b="1" dirty="0" smtClean="0">
                <a:solidFill>
                  <a:srgbClr val="1F913A"/>
                </a:solidFill>
              </a:rPr>
              <a:t>25 000 </a:t>
            </a:r>
            <a:r>
              <a:rPr lang="ru-RU" sz="2000" dirty="0" smtClean="0">
                <a:solidFill>
                  <a:srgbClr val="1F913A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619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можно потратить?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CAC –</a:t>
            </a:r>
            <a:r>
              <a:rPr lang="ru-RU" dirty="0" smtClean="0"/>
              <a:t> Стоимость привлечения клиента</a:t>
            </a:r>
            <a:endParaRPr lang="ru-RU" dirty="0"/>
          </a:p>
          <a:p>
            <a:pPr>
              <a:spcBef>
                <a:spcPts val="1800"/>
              </a:spcBef>
            </a:pPr>
            <a:r>
              <a:rPr lang="ru-RU" dirty="0" smtClean="0"/>
              <a:t>САС</a:t>
            </a:r>
            <a:r>
              <a:rPr lang="en-US" dirty="0" smtClean="0"/>
              <a:t> &lt; CLV</a:t>
            </a:r>
            <a:endParaRPr lang="ru-RU" dirty="0" smtClean="0"/>
          </a:p>
          <a:p>
            <a:pPr lvl="1">
              <a:spcBef>
                <a:spcPts val="1800"/>
              </a:spcBef>
            </a:pPr>
            <a:r>
              <a:rPr lang="ru-RU" dirty="0" smtClean="0"/>
              <a:t>Стоимость привлечения </a:t>
            </a:r>
            <a:r>
              <a:rPr lang="en-US" dirty="0" smtClean="0"/>
              <a:t>&lt; </a:t>
            </a:r>
            <a:r>
              <a:rPr lang="ru-RU" dirty="0" smtClean="0"/>
              <a:t>Ценности клиента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Сегментация</a:t>
            </a:r>
          </a:p>
          <a:p>
            <a:pPr lvl="1">
              <a:spcBef>
                <a:spcPts val="1800"/>
              </a:spcBef>
            </a:pPr>
            <a:r>
              <a:rPr lang="ru-RU" dirty="0"/>
              <a:t>В идеале считать по отдельным каналам продаж</a:t>
            </a:r>
          </a:p>
          <a:p>
            <a:pPr lvl="1">
              <a:spcBef>
                <a:spcPts val="1800"/>
              </a:spcBef>
            </a:pPr>
            <a:r>
              <a:rPr lang="ru-RU" dirty="0"/>
              <a:t>Как минимум – в среднем по </a:t>
            </a:r>
            <a:r>
              <a:rPr lang="ru-RU" dirty="0" smtClean="0"/>
              <a:t>больнице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Прибыли и убытки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131590"/>
            <a:ext cx="5760640" cy="3312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/>
              <a:t>Главное – видеть реальную картину</a:t>
            </a:r>
          </a:p>
          <a:p>
            <a:r>
              <a:rPr lang="ru-RU" sz="2400" dirty="0" smtClean="0"/>
              <a:t>Кассовый метод (простой, но неправильный)</a:t>
            </a:r>
          </a:p>
          <a:p>
            <a:pPr lvl="1"/>
            <a:r>
              <a:rPr lang="ru-RU" sz="1800" dirty="0" smtClean="0"/>
              <a:t>Движения по банку</a:t>
            </a:r>
          </a:p>
          <a:p>
            <a:r>
              <a:rPr lang="ru-RU" sz="2400" dirty="0" smtClean="0"/>
              <a:t>Метод начисления (сложнее, но точный)</a:t>
            </a:r>
          </a:p>
          <a:p>
            <a:pPr marL="457200" lvl="1" indent="0">
              <a:buNone/>
            </a:pPr>
            <a:r>
              <a:rPr lang="en-US" sz="1800" dirty="0" smtClean="0"/>
              <a:t>[</a:t>
            </a:r>
            <a:r>
              <a:rPr lang="ru-RU" sz="1800" dirty="0" smtClean="0"/>
              <a:t>Прибыль</a:t>
            </a:r>
            <a:r>
              <a:rPr lang="en-US" sz="1800" dirty="0" smtClean="0"/>
              <a:t>]</a:t>
            </a:r>
            <a:r>
              <a:rPr lang="ru-RU" sz="1800" dirty="0" smtClean="0"/>
              <a:t> = </a:t>
            </a:r>
            <a:r>
              <a:rPr lang="en-US" sz="1800" dirty="0" smtClean="0"/>
              <a:t>[</a:t>
            </a:r>
            <a:r>
              <a:rPr lang="ru-RU" sz="1800" dirty="0" smtClean="0"/>
              <a:t>Сумма продаж</a:t>
            </a:r>
            <a:r>
              <a:rPr lang="en-US" sz="1800" dirty="0" smtClean="0"/>
              <a:t>]</a:t>
            </a:r>
            <a:r>
              <a:rPr lang="ru-RU" sz="1800" dirty="0" smtClean="0"/>
              <a:t> – </a:t>
            </a:r>
            <a:r>
              <a:rPr lang="en-US" sz="1800" dirty="0" smtClean="0"/>
              <a:t>[</a:t>
            </a:r>
            <a:r>
              <a:rPr lang="ru-RU" sz="1800" dirty="0" smtClean="0"/>
              <a:t>Себестоимость</a:t>
            </a:r>
            <a:r>
              <a:rPr lang="en-US" sz="1800" dirty="0" smtClean="0"/>
              <a:t>]</a:t>
            </a:r>
            <a:endParaRPr lang="ru-RU" sz="1800" dirty="0" smtClean="0"/>
          </a:p>
          <a:p>
            <a:pPr lvl="1"/>
            <a:r>
              <a:rPr lang="ru-RU" sz="1800" dirty="0" smtClean="0"/>
              <a:t>Считаем себестоимость товаров по </a:t>
            </a:r>
            <a:r>
              <a:rPr lang="en-US" sz="1800" dirty="0" smtClean="0"/>
              <a:t>FIFO</a:t>
            </a:r>
          </a:p>
          <a:p>
            <a:r>
              <a:rPr lang="ru-RU" sz="2400" b="1" dirty="0" smtClean="0"/>
              <a:t>Важно: </a:t>
            </a:r>
            <a:r>
              <a:rPr lang="ru-RU" sz="2400" dirty="0" smtClean="0"/>
              <a:t>прибыль или убыток создают только выполненные заказы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14400"/>
            <a:ext cx="25241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Мультиканальные продажи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7614"/>
            <a:ext cx="2763677" cy="2083238"/>
          </a:xfrm>
          <a:prstGeom prst="rect">
            <a:avLst/>
          </a:prstGeom>
        </p:spPr>
      </p:pic>
      <p:sp>
        <p:nvSpPr>
          <p:cNvPr id="4" name="Freeform 17"/>
          <p:cNvSpPr>
            <a:spLocks noChangeAspect="1"/>
          </p:cNvSpPr>
          <p:nvPr/>
        </p:nvSpPr>
        <p:spPr bwMode="auto">
          <a:xfrm rot="482789">
            <a:off x="2227064" y="1545646"/>
            <a:ext cx="1412746" cy="22484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272" y="1261586"/>
            <a:ext cx="201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агазин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ПВЗ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Freeform 17"/>
          <p:cNvSpPr>
            <a:spLocks noChangeAspect="1"/>
          </p:cNvSpPr>
          <p:nvPr/>
        </p:nvSpPr>
        <p:spPr bwMode="auto">
          <a:xfrm rot="21117211" flipH="1">
            <a:off x="5621424" y="1480294"/>
            <a:ext cx="1312638" cy="208916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2428" y="4065447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птовые продажи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0741" y="225467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Бэк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-офис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Freeform 17"/>
          <p:cNvSpPr>
            <a:spLocks noChangeAspect="1"/>
          </p:cNvSpPr>
          <p:nvPr/>
        </p:nvSpPr>
        <p:spPr bwMode="auto">
          <a:xfrm rot="15576682">
            <a:off x="4434021" y="3598662"/>
            <a:ext cx="637915" cy="245652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9616" y="140588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сайт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1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smtClean="0"/>
              <a:t>онлайн-кассы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200" dirty="0"/>
              <a:t>Все кассы должны отчитываться о продажах в </a:t>
            </a:r>
            <a:r>
              <a:rPr lang="ru-RU" sz="2200" dirty="0" err="1"/>
              <a:t>онлайне</a:t>
            </a:r>
            <a:endParaRPr lang="ru-RU" sz="2200" dirty="0"/>
          </a:p>
          <a:p>
            <a:r>
              <a:rPr lang="ru-RU" sz="2200" dirty="0"/>
              <a:t>Чеки в электронном виде отправляются в ФНС через оператора фискальных данных (ОФД)</a:t>
            </a:r>
          </a:p>
          <a:p>
            <a:r>
              <a:rPr lang="ru-RU" sz="2200" dirty="0"/>
              <a:t>ЭКЛЗ теперь называется фискальным накопителем (ФН)</a:t>
            </a:r>
          </a:p>
          <a:p>
            <a:r>
              <a:rPr lang="ru-RU" sz="2200" dirty="0"/>
              <a:t>По требованию покупателя вы обязаны отправить ему чек в электронном виде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15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работы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очень хорошие</a:t>
            </a:r>
          </a:p>
          <a:p>
            <a:pPr lvl="1"/>
            <a:r>
              <a:rPr lang="ru-RU" dirty="0" smtClean="0"/>
              <a:t>Не использовать ККТ</a:t>
            </a:r>
          </a:p>
          <a:p>
            <a:pPr lvl="1"/>
            <a:r>
              <a:rPr lang="ru-RU" dirty="0" smtClean="0"/>
              <a:t>Принимать только онлайн-оплату</a:t>
            </a:r>
          </a:p>
          <a:p>
            <a:r>
              <a:rPr lang="ru-RU" dirty="0" smtClean="0"/>
              <a:t>Хорошие</a:t>
            </a:r>
          </a:p>
          <a:p>
            <a:pPr lvl="1"/>
            <a:r>
              <a:rPr lang="ru-RU" dirty="0" smtClean="0"/>
              <a:t>Аутсорсинг курьерским службам</a:t>
            </a:r>
          </a:p>
          <a:p>
            <a:pPr lvl="1"/>
            <a:r>
              <a:rPr lang="ru-RU" dirty="0" smtClean="0"/>
              <a:t>Использовать кассовую технику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</a:t>
            </a:r>
            <a:r>
              <a:rPr lang="ru-RU" dirty="0" err="1" smtClean="0"/>
              <a:t>бэк</a:t>
            </a:r>
            <a:r>
              <a:rPr lang="ru-RU" dirty="0" smtClean="0"/>
              <a:t>-офис?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2" y="1479150"/>
            <a:ext cx="2763677" cy="2083238"/>
          </a:xfrm>
          <a:prstGeom prst="rect">
            <a:avLst/>
          </a:prstGeom>
        </p:spPr>
      </p:pic>
      <p:sp>
        <p:nvSpPr>
          <p:cNvPr id="4" name="Freeform 17"/>
          <p:cNvSpPr>
            <a:spLocks noChangeAspect="1"/>
          </p:cNvSpPr>
          <p:nvPr/>
        </p:nvSpPr>
        <p:spPr bwMode="auto">
          <a:xfrm rot="482789">
            <a:off x="2505989" y="1532164"/>
            <a:ext cx="1412746" cy="22484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9632" y="137607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заказы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Freeform 17"/>
          <p:cNvSpPr>
            <a:spLocks noChangeAspect="1"/>
          </p:cNvSpPr>
          <p:nvPr/>
        </p:nvSpPr>
        <p:spPr bwMode="auto">
          <a:xfrm rot="21117211" flipH="1">
            <a:off x="5532086" y="1532164"/>
            <a:ext cx="1412746" cy="22484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5022" y="137607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товары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759" y="238621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Бэк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-офис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722" y="412188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</a:rPr>
              <a:t>деньги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Freeform 17"/>
          <p:cNvSpPr>
            <a:spLocks noChangeAspect="1"/>
          </p:cNvSpPr>
          <p:nvPr/>
        </p:nvSpPr>
        <p:spPr bwMode="auto">
          <a:xfrm rot="5048927">
            <a:off x="4428039" y="3730198"/>
            <a:ext cx="637915" cy="245652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</a:t>
            </a:r>
            <a:r>
              <a:rPr lang="ru-RU" dirty="0" smtClean="0"/>
              <a:t>сть ли что-то хорошее?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Интернет-магазины могут не выбивать чеки при оплате онлайн</a:t>
            </a:r>
            <a:endParaRPr lang="en-US" sz="2200" dirty="0"/>
          </a:p>
          <a:p>
            <a:r>
              <a:rPr lang="ru-RU" sz="2200" dirty="0" smtClean="0"/>
              <a:t>Кассу можно ставить на учет удаленно, с помощью квалифицированной электронной подписи (КЭП)</a:t>
            </a:r>
          </a:p>
          <a:p>
            <a:r>
              <a:rPr lang="ru-RU" sz="2200" dirty="0" smtClean="0"/>
              <a:t>Обслуживание у ЦТО становится необязательным (но нужно подключаться к ОФД)</a:t>
            </a:r>
          </a:p>
          <a:p>
            <a:r>
              <a:rPr lang="ru-RU" sz="2200" dirty="0" smtClean="0"/>
              <a:t>Малый бизнес (УСН, ЕНВД, патент) сможет менять ФН каждые 36 месяцев (сейчас ЭКЛЗ – 13 месяцев)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407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внедрения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200" dirty="0"/>
              <a:t>1 сентября 2016: первые сертифицированные ОФД и новые кассы, добровольно</a:t>
            </a:r>
          </a:p>
          <a:p>
            <a:r>
              <a:rPr lang="ru-RU" sz="2200" dirty="0"/>
              <a:t>1 февраля 2017: поставить на учет можно только новую кассу</a:t>
            </a:r>
          </a:p>
          <a:p>
            <a:r>
              <a:rPr lang="ru-RU" sz="2200" dirty="0"/>
              <a:t>1 июля 2017: нужно обновить и перерегистрировать все старые кассы (всего 1 млн 200 тыс. касс)</a:t>
            </a:r>
          </a:p>
          <a:p>
            <a:r>
              <a:rPr lang="ru-RU" sz="2200" dirty="0"/>
              <a:t>1 июля 2018: на использование ККТ переходит ЕНВД и патент (еще 1 млн 800 тыс.)</a:t>
            </a:r>
            <a:endParaRPr lang="en-US" sz="2200" dirty="0"/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13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632848" cy="709588"/>
          </a:xfrm>
        </p:spPr>
        <p:txBody>
          <a:bodyPr/>
          <a:lstStyle/>
          <a:p>
            <a:r>
              <a:rPr lang="ru-RU" dirty="0"/>
              <a:t>Как работает передача данных</a:t>
            </a:r>
          </a:p>
        </p:txBody>
      </p:sp>
      <p:sp>
        <p:nvSpPr>
          <p:cNvPr id="6" name="Freeform 17"/>
          <p:cNvSpPr>
            <a:spLocks noChangeAspect="1"/>
          </p:cNvSpPr>
          <p:nvPr/>
        </p:nvSpPr>
        <p:spPr bwMode="auto">
          <a:xfrm rot="15773399">
            <a:off x="5368714" y="2464326"/>
            <a:ext cx="1449716" cy="407741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22" y="915566"/>
            <a:ext cx="1506754" cy="1584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5286" y="386789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Передача данных в ОФД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646" y="2931790"/>
            <a:ext cx="1273357" cy="158417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0" y="1131590"/>
            <a:ext cx="2491643" cy="1512169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086" y="3003798"/>
            <a:ext cx="1440160" cy="1440160"/>
          </a:xfrm>
          <a:prstGeom prst="rect">
            <a:avLst/>
          </a:prstGeom>
        </p:spPr>
      </p:pic>
      <p:sp>
        <p:nvSpPr>
          <p:cNvPr id="12" name="Freeform 17"/>
          <p:cNvSpPr>
            <a:spLocks noChangeAspect="1"/>
          </p:cNvSpPr>
          <p:nvPr/>
        </p:nvSpPr>
        <p:spPr bwMode="auto">
          <a:xfrm rot="21349213">
            <a:off x="3937964" y="3505724"/>
            <a:ext cx="1928667" cy="306962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/>
          <p:cNvSpPr>
            <a:spLocks noChangeAspect="1"/>
          </p:cNvSpPr>
          <p:nvPr/>
        </p:nvSpPr>
        <p:spPr bwMode="auto">
          <a:xfrm rot="5156915">
            <a:off x="2666968" y="2457258"/>
            <a:ext cx="1449716" cy="407741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автоматизировать </a:t>
            </a:r>
            <a:r>
              <a:rPr lang="ru-RU" dirty="0" err="1" smtClean="0"/>
              <a:t>бэк</a:t>
            </a:r>
            <a:r>
              <a:rPr lang="ru-RU" dirty="0" smtClean="0"/>
              <a:t>-офис?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/>
              <a:t>До первого заказа (большие интернет-магазины)</a:t>
            </a:r>
          </a:p>
          <a:p>
            <a:pPr>
              <a:spcBef>
                <a:spcPts val="1800"/>
              </a:spcBef>
            </a:pPr>
            <a:r>
              <a:rPr lang="ru-RU" dirty="0"/>
              <a:t>По мере появления рутины (средние интернет-магазины )</a:t>
            </a:r>
          </a:p>
          <a:p>
            <a:pPr>
              <a:spcBef>
                <a:spcPts val="1800"/>
              </a:spcBef>
            </a:pPr>
            <a:r>
              <a:rPr lang="ru-RU" dirty="0"/>
              <a:t>Никогда (маленькие интернет-магазины)</a:t>
            </a:r>
          </a:p>
        </p:txBody>
      </p:sp>
    </p:spTree>
    <p:extLst>
      <p:ext uri="{BB962C8B-B14F-4D97-AF65-F5344CB8AC3E}">
        <p14:creationId xmlns:p14="http://schemas.microsoft.com/office/powerpoint/2010/main" val="35848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автоматизировать?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/>
              <a:t>Статистика для анализа – верные решения</a:t>
            </a:r>
          </a:p>
          <a:p>
            <a:pPr>
              <a:spcBef>
                <a:spcPts val="1800"/>
              </a:spcBef>
            </a:pPr>
            <a:r>
              <a:rPr lang="ru-RU" dirty="0"/>
              <a:t>К</a:t>
            </a:r>
            <a:r>
              <a:rPr lang="ru-RU" dirty="0" smtClean="0"/>
              <a:t>роме этого</a:t>
            </a:r>
          </a:p>
          <a:p>
            <a:pPr lvl="1">
              <a:spcBef>
                <a:spcPts val="1800"/>
              </a:spcBef>
            </a:pPr>
            <a:r>
              <a:rPr lang="ru-RU" sz="2200" dirty="0" smtClean="0"/>
              <a:t>Меньше </a:t>
            </a:r>
            <a:r>
              <a:rPr lang="ru-RU" sz="2200" dirty="0"/>
              <a:t>времени на </a:t>
            </a:r>
            <a:r>
              <a:rPr lang="ru-RU" sz="2200" dirty="0" smtClean="0"/>
              <a:t>рутину </a:t>
            </a:r>
            <a:r>
              <a:rPr lang="ru-RU" sz="2200" dirty="0"/>
              <a:t>– </a:t>
            </a:r>
            <a:r>
              <a:rPr lang="ru-RU" sz="2200" dirty="0" smtClean="0"/>
              <a:t>медленнее </a:t>
            </a:r>
            <a:r>
              <a:rPr lang="ru-RU" sz="2200" dirty="0"/>
              <a:t>растет штат</a:t>
            </a:r>
          </a:p>
          <a:p>
            <a:pPr lvl="1">
              <a:spcBef>
                <a:spcPts val="1800"/>
              </a:spcBef>
            </a:pPr>
            <a:r>
              <a:rPr lang="ru-RU" sz="2200" dirty="0"/>
              <a:t>Контроль за работниками и соблюдение процессов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42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Интеграции</a:t>
            </a:r>
            <a:endParaRPr lang="ru-RU" dirty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auto">
          <a:xfrm>
            <a:off x="557667" y="2305327"/>
            <a:ext cx="29342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Заказы покупателей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Контрагенты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Статусы</a:t>
            </a:r>
          </a:p>
        </p:txBody>
      </p:sp>
      <p:sp>
        <p:nvSpPr>
          <p:cNvPr id="4" name="Прямоугольник 20"/>
          <p:cNvSpPr>
            <a:spLocks noChangeArrowheads="1"/>
          </p:cNvSpPr>
          <p:nvPr/>
        </p:nvSpPr>
        <p:spPr bwMode="auto">
          <a:xfrm>
            <a:off x="5628490" y="2283718"/>
            <a:ext cx="32639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Каталог товаров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Остатки и доступное количество товара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200" dirty="0"/>
              <a:t>Статусы</a:t>
            </a: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auto">
          <a:xfrm>
            <a:off x="423987" y="1210303"/>
            <a:ext cx="3211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Интернет-магазин</a:t>
            </a: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auto">
          <a:xfrm>
            <a:off x="5279579" y="1210303"/>
            <a:ext cx="2923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Бэк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-офис</a:t>
            </a:r>
          </a:p>
        </p:txBody>
      </p:sp>
      <p:sp>
        <p:nvSpPr>
          <p:cNvPr id="12" name="Shape 11"/>
          <p:cNvSpPr/>
          <p:nvPr/>
        </p:nvSpPr>
        <p:spPr>
          <a:xfrm rot="1348719">
            <a:off x="3401396" y="1641132"/>
            <a:ext cx="2100041" cy="1074010"/>
          </a:xfrm>
          <a:prstGeom prst="swooshArrow">
            <a:avLst>
              <a:gd name="adj1" fmla="val 11604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hape 12"/>
          <p:cNvSpPr/>
          <p:nvPr/>
        </p:nvSpPr>
        <p:spPr>
          <a:xfrm rot="12216075">
            <a:off x="3462368" y="3086417"/>
            <a:ext cx="2106013" cy="1218010"/>
          </a:xfrm>
          <a:prstGeom prst="swooshArrow">
            <a:avLst>
              <a:gd name="adj1" fmla="val 11757"/>
              <a:gd name="adj2" fmla="val 3128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22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интегрировать?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err="1"/>
              <a:t>Автообновление</a:t>
            </a:r>
            <a:r>
              <a:rPr lang="ru-RU" dirty="0"/>
              <a:t> информации на сайте и бэк-офисе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Заказы из разных магазинов в </a:t>
            </a:r>
            <a:r>
              <a:rPr lang="ru-RU" dirty="0" smtClean="0"/>
              <a:t>одной системе</a:t>
            </a:r>
            <a:endParaRPr lang="ru-RU" dirty="0"/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Данные для аналитики собираются автоматически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Товарные остатки всех поставщиков и со всех складов на сайте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Закупка и резерв товаров для торговли «под заказ»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40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обратить внимание?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Выбор платформы для интернет магазина</a:t>
            </a:r>
          </a:p>
          <a:p>
            <a:r>
              <a:rPr lang="ru-RU" sz="2200" dirty="0"/>
              <a:t>Уникальность </a:t>
            </a:r>
            <a:r>
              <a:rPr lang="ru-RU" sz="2200" dirty="0" err="1"/>
              <a:t>самописных</a:t>
            </a:r>
            <a:r>
              <a:rPr lang="ru-RU" sz="2200" dirty="0"/>
              <a:t> сайтов</a:t>
            </a:r>
          </a:p>
          <a:p>
            <a:r>
              <a:rPr lang="ru-RU" sz="2200" dirty="0"/>
              <a:t>Подготовка справочника товаров:</a:t>
            </a:r>
          </a:p>
          <a:p>
            <a:pPr lvl="1"/>
            <a:r>
              <a:rPr lang="ru-RU" sz="1800" dirty="0"/>
              <a:t>Модификации (товарные предложения), типы цен, группы </a:t>
            </a:r>
            <a:r>
              <a:rPr lang="ru-RU" sz="1800" dirty="0" smtClean="0"/>
              <a:t>товаров</a:t>
            </a:r>
          </a:p>
          <a:p>
            <a:r>
              <a:rPr lang="ru-RU" sz="2200" dirty="0" smtClean="0"/>
              <a:t>Передача контактных данных</a:t>
            </a:r>
            <a:endParaRPr lang="ru-RU" sz="2200" dirty="0"/>
          </a:p>
          <a:p>
            <a:r>
              <a:rPr lang="ru-RU" sz="2200" dirty="0" smtClean="0"/>
              <a:t>Принципы  </a:t>
            </a:r>
            <a:r>
              <a:rPr lang="ru-RU" sz="2200" dirty="0"/>
              <a:t>параметров обмена:</a:t>
            </a:r>
          </a:p>
          <a:p>
            <a:pPr lvl="1"/>
            <a:r>
              <a:rPr lang="ru-RU" sz="1800" dirty="0"/>
              <a:t>Не потерять информацию </a:t>
            </a:r>
          </a:p>
          <a:p>
            <a:pPr lvl="1"/>
            <a:r>
              <a:rPr lang="ru-RU" sz="1800" dirty="0"/>
              <a:t>Экономить время</a:t>
            </a:r>
          </a:p>
          <a:p>
            <a:pPr lvl="1"/>
            <a:r>
              <a:rPr lang="ru-RU" sz="1800" dirty="0"/>
              <a:t>Не создавать сложных </a:t>
            </a:r>
            <a:r>
              <a:rPr lang="ru-RU" sz="1800" dirty="0" smtClean="0"/>
              <a:t>схем</a:t>
            </a:r>
            <a:endParaRPr lang="ru-RU" sz="16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91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 </a:t>
            </a:r>
            <a:r>
              <a:rPr lang="ru-RU" dirty="0" err="1" smtClean="0"/>
              <a:t>МойСклад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idx="4294967295"/>
          </p:nvPr>
        </p:nvSpPr>
        <p:spPr>
          <a:xfrm>
            <a:off x="900119" y="1200153"/>
            <a:ext cx="7488237" cy="326231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ru-RU" sz="2400" dirty="0" smtClean="0"/>
              <a:t>Первый в России  облачный сервис управления торговлей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Для розницы, опта, интернет-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ru-RU" dirty="0" smtClean="0"/>
              <a:t>магазинов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На </a:t>
            </a:r>
            <a:r>
              <a:rPr lang="ru-RU" sz="2400" dirty="0"/>
              <a:t>рынке с начала 2008 </a:t>
            </a:r>
            <a:r>
              <a:rPr lang="ru-RU" sz="2400" dirty="0" smtClean="0"/>
              <a:t>года</a:t>
            </a:r>
          </a:p>
          <a:p>
            <a:pPr eaLnBrk="1" hangingPunct="1">
              <a:spcBef>
                <a:spcPts val="600"/>
              </a:spcBef>
            </a:pPr>
            <a:r>
              <a:rPr lang="ru-RU" sz="2400" dirty="0" smtClean="0"/>
              <a:t>Более </a:t>
            </a:r>
            <a:r>
              <a:rPr lang="en-US" sz="2400" dirty="0" smtClean="0"/>
              <a:t>7</a:t>
            </a:r>
            <a:r>
              <a:rPr lang="ru-RU" sz="2400" dirty="0" smtClean="0"/>
              <a:t>00 000 пользователей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779662"/>
            <a:ext cx="3600400" cy="25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МойСклад</a:t>
            </a:r>
            <a:r>
              <a:rPr lang="ru-RU" dirty="0" smtClean="0"/>
              <a:t>. Тарифы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9582"/>
            <a:ext cx="807529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бэк-офиса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charset="0"/>
              </a:rPr>
              <a:t>Обработка заказов</a:t>
            </a:r>
          </a:p>
          <a:p>
            <a:r>
              <a:rPr lang="ru-RU" sz="2400" dirty="0" smtClean="0">
                <a:latin typeface="Calibri" charset="0"/>
              </a:rPr>
              <a:t>Складской учет и закупки</a:t>
            </a:r>
          </a:p>
          <a:p>
            <a:r>
              <a:rPr lang="ru-RU" sz="2400" dirty="0" smtClean="0">
                <a:latin typeface="Calibri" charset="0"/>
              </a:rPr>
              <a:t>Работа с клиентской базой</a:t>
            </a:r>
          </a:p>
          <a:p>
            <a:r>
              <a:rPr lang="ru-RU" sz="2400" dirty="0" smtClean="0">
                <a:latin typeface="Calibri" charset="0"/>
              </a:rPr>
              <a:t>Интеграция других каналов продаж (розница, опт)</a:t>
            </a:r>
          </a:p>
          <a:p>
            <a:r>
              <a:rPr lang="ru-RU" sz="2400" dirty="0" smtClean="0">
                <a:latin typeface="Calibri" charset="0"/>
              </a:rPr>
              <a:t>Финансы и аналитика</a:t>
            </a:r>
            <a:endParaRPr lang="ru-RU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Регистрируйте пробный аккаунт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 algn="ctr">
              <a:buNone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www.moysklad.ru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(800) 250-04-32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endParaRPr lang="ru-RU" sz="2800" dirty="0" smtClean="0"/>
          </a:p>
          <a:p>
            <a:pPr marL="0" indent="0" algn="r">
              <a:spcBef>
                <a:spcPts val="201"/>
              </a:spcBef>
              <a:buNone/>
            </a:pPr>
            <a:endParaRPr lang="en-US" sz="1400" dirty="0" smtClean="0"/>
          </a:p>
          <a:p>
            <a:pPr marL="457200" lvl="1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2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заказов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9338089"/>
              </p:ext>
            </p:extLst>
          </p:nvPr>
        </p:nvGraphicFramePr>
        <p:xfrm>
          <a:off x="899593" y="1059582"/>
          <a:ext cx="7488235" cy="338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313997"/>
                <a:gridCol w="1313997"/>
                <a:gridCol w="1313997"/>
                <a:gridCol w="1313997"/>
              </a:tblGrid>
              <a:tr h="26033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Январь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Февраль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Март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Апрель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Яндекс</a:t>
                      </a:r>
                      <a:r>
                        <a:rPr lang="en-US" sz="1100" b="1" dirty="0" smtClean="0"/>
                        <a:t>.</a:t>
                      </a:r>
                      <a:r>
                        <a:rPr lang="ru-RU" sz="1100" b="1" dirty="0" err="1" smtClean="0"/>
                        <a:t>Директ</a:t>
                      </a:r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Визиты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Заказы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Конверсия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4,2%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2,5%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2,7%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Google</a:t>
                      </a:r>
                      <a:r>
                        <a:rPr lang="en-US" sz="1100" b="1" baseline="0" dirty="0" smtClean="0"/>
                        <a:t> AdWords</a:t>
                      </a:r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Визиты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Заказы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Конверсия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3,6%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SEO</a:t>
                      </a:r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Визиты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Заказы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1"/>
                      <a:r>
                        <a:rPr lang="ru-RU" sz="1100" dirty="0" smtClean="0"/>
                        <a:t>Конверсия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7,5%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7,3%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Конверсия и воронка продаж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Что интересно</a:t>
            </a:r>
          </a:p>
          <a:p>
            <a:r>
              <a:rPr lang="ru-RU" sz="2000" dirty="0" smtClean="0"/>
              <a:t>Статусы заказов</a:t>
            </a:r>
          </a:p>
          <a:p>
            <a:r>
              <a:rPr lang="ru-RU" sz="2000" dirty="0" smtClean="0"/>
              <a:t>Отвалы между статусами</a:t>
            </a:r>
            <a:endParaRPr lang="ru-RU" sz="2000" dirty="0"/>
          </a:p>
          <a:p>
            <a:r>
              <a:rPr lang="ru-RU" sz="2000" dirty="0" smtClean="0"/>
              <a:t>Время в каждом статусе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Совет</a:t>
            </a:r>
          </a:p>
          <a:p>
            <a:pPr marL="0" indent="0">
              <a:buNone/>
            </a:pPr>
            <a:r>
              <a:rPr lang="ru-RU" sz="1800" dirty="0" smtClean="0"/>
              <a:t>Используйте </a:t>
            </a:r>
            <a:r>
              <a:rPr lang="ru-RU" sz="1800" dirty="0"/>
              <a:t>несколько </a:t>
            </a:r>
            <a:r>
              <a:rPr lang="ru-RU" sz="1800" b="1" dirty="0"/>
              <a:t>финальных отрицательных </a:t>
            </a:r>
            <a:r>
              <a:rPr lang="ru-RU" sz="1800" dirty="0" smtClean="0"/>
              <a:t>статусов – </a:t>
            </a:r>
            <a:br>
              <a:rPr lang="ru-RU" sz="1800" dirty="0" smtClean="0"/>
            </a:br>
            <a:r>
              <a:rPr lang="ru-RU" sz="1800" dirty="0" smtClean="0"/>
              <a:t>эта статистика поможет в борьбе за конверсию.</a:t>
            </a:r>
            <a:endParaRPr lang="ru-RU" sz="1800" dirty="0"/>
          </a:p>
        </p:txBody>
      </p:sp>
      <p:pic>
        <p:nvPicPr>
          <p:cNvPr id="2050" name="Picture 2" descr="C:\Users\kaba10406\Desktop\воронка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31590"/>
            <a:ext cx="46038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</a:t>
            </a:r>
            <a:r>
              <a:rPr lang="ru-RU" dirty="0" err="1"/>
              <a:t>колл</a:t>
            </a:r>
            <a:r>
              <a:rPr lang="ru-RU" dirty="0"/>
              <a:t>-центра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charset="0"/>
              </a:rPr>
              <a:t>Задача: не пропускать звонки</a:t>
            </a:r>
            <a:endParaRPr lang="ru-RU" sz="2400" dirty="0">
              <a:latin typeface="Calibri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924943"/>
              </p:ext>
            </p:extLst>
          </p:nvPr>
        </p:nvGraphicFramePr>
        <p:xfrm>
          <a:off x="899593" y="1829511"/>
          <a:ext cx="7488235" cy="208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313997"/>
                <a:gridCol w="1313997"/>
                <a:gridCol w="1313997"/>
                <a:gridCol w="1313997"/>
              </a:tblGrid>
              <a:tr h="26033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Январь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Февраль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Март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Апрель 16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Рабочих дней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Кол-во звонков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1200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Кол-во операторов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Звонков</a:t>
                      </a:r>
                      <a:r>
                        <a:rPr lang="en-US" sz="1100" dirty="0" smtClean="0"/>
                        <a:t>/</a:t>
                      </a:r>
                      <a:r>
                        <a:rPr lang="ru-RU" sz="1100" dirty="0" smtClean="0"/>
                        <a:t>оператора</a:t>
                      </a:r>
                      <a:r>
                        <a:rPr lang="en-US" sz="1100" dirty="0" smtClean="0"/>
                        <a:t>/</a:t>
                      </a:r>
                      <a:r>
                        <a:rPr lang="ru-RU" sz="1100" dirty="0" smtClean="0"/>
                        <a:t>день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пропущенных звонков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8,33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1,67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Среднее время разговора</a:t>
                      </a:r>
                      <a:endParaRPr lang="ru-RU" sz="1100" dirty="0"/>
                    </a:p>
                  </a:txBody>
                  <a:tcPr marT="34290" marB="3429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 мин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мин</a:t>
                      </a:r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5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Складской </a:t>
            </a:r>
            <a:r>
              <a:rPr lang="ru-RU" dirty="0"/>
              <a:t>учет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Остатки: приход и расход</a:t>
            </a:r>
          </a:p>
          <a:p>
            <a:r>
              <a:rPr lang="ru-RU" sz="2000" dirty="0"/>
              <a:t>[Доступный запас] = [Остаток] – [Резерв] + [Ожидание]</a:t>
            </a:r>
          </a:p>
          <a:p>
            <a:r>
              <a:rPr lang="ru-RU" sz="2000" dirty="0"/>
              <a:t>Остатки по складам:</a:t>
            </a:r>
          </a:p>
          <a:p>
            <a:pPr lvl="1"/>
            <a:r>
              <a:rPr lang="ru-RU" sz="1600" dirty="0"/>
              <a:t>Собственные склады</a:t>
            </a:r>
          </a:p>
          <a:p>
            <a:pPr lvl="1"/>
            <a:r>
              <a:rPr lang="ru-RU" sz="1600" dirty="0"/>
              <a:t>Склад службы доставки</a:t>
            </a:r>
          </a:p>
          <a:p>
            <a:pPr lvl="1"/>
            <a:r>
              <a:rPr lang="ru-RU" sz="1600" dirty="0"/>
              <a:t>Склады </a:t>
            </a:r>
            <a:r>
              <a:rPr lang="ru-RU" sz="1600" dirty="0" smtClean="0"/>
              <a:t>поставщиков</a:t>
            </a:r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marL="0" indent="0">
              <a:buNone/>
            </a:pPr>
            <a:r>
              <a:rPr lang="ru-RU" sz="2000" b="1" dirty="0"/>
              <a:t>Совет</a:t>
            </a:r>
          </a:p>
          <a:p>
            <a:pPr marL="0" indent="0">
              <a:buNone/>
            </a:pPr>
            <a:r>
              <a:rPr lang="ru-RU" sz="1800" dirty="0" smtClean="0"/>
              <a:t>Используйте комбинацию: </a:t>
            </a:r>
            <a:br>
              <a:rPr lang="ru-RU" sz="1800" dirty="0" smtClean="0"/>
            </a:br>
            <a:r>
              <a:rPr lang="ru-RU" sz="1800" dirty="0" smtClean="0"/>
              <a:t>продажи со своего склада + продажи со склада поставщика.</a:t>
            </a:r>
            <a:endParaRPr lang="ru-RU" sz="1800" dirty="0"/>
          </a:p>
        </p:txBody>
      </p:sp>
      <p:pic>
        <p:nvPicPr>
          <p:cNvPr id="4" name="Picture 2" descr="D:\Dropbox\!!!!!!!!!!!!!!!!!!!!!!!!!!!!!!!!!!Вебинар Квикдокс\Скрины\korobka_302_1269704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5686"/>
            <a:ext cx="2133600" cy="17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charset="0"/>
              </a:rPr>
              <a:t>Планирование закупок</a:t>
            </a:r>
            <a:endParaRPr kumimoji="0" lang="ru-RU" dirty="0">
              <a:latin typeface="Calibri" charset="0"/>
              <a:cs typeface="+mj-cs"/>
            </a:endParaRPr>
          </a:p>
        </p:txBody>
      </p:sp>
      <p:pic>
        <p:nvPicPr>
          <p:cNvPr id="4099" name="Picture 3" descr="C:\Users\kaba10406\Desktop\прогно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03598"/>
            <a:ext cx="81088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charset="0"/>
              </a:rPr>
              <a:t>Прибыльность товаров</a:t>
            </a:r>
            <a:endParaRPr kumimoji="0" lang="ru-RU" dirty="0">
              <a:latin typeface="Calibri" charset="0"/>
              <a:cs typeface="+mj-cs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>
          <a:xfrm>
            <a:off x="539552" y="1200151"/>
            <a:ext cx="7992888" cy="326181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</a:rPr>
              <a:t>[</a:t>
            </a:r>
            <a:r>
              <a:rPr lang="ru-RU" sz="2000" dirty="0" smtClean="0">
                <a:latin typeface="Calibri" charset="0"/>
              </a:rPr>
              <a:t>Прибыль</a:t>
            </a:r>
            <a:r>
              <a:rPr lang="en-US" sz="2000" dirty="0" smtClean="0">
                <a:latin typeface="Calibri" charset="0"/>
              </a:rPr>
              <a:t>]</a:t>
            </a:r>
            <a:r>
              <a:rPr lang="ru-RU" sz="2000" dirty="0" smtClean="0">
                <a:latin typeface="Calibri" charset="0"/>
              </a:rPr>
              <a:t> = </a:t>
            </a:r>
            <a:r>
              <a:rPr lang="en-US" sz="2000" dirty="0" smtClean="0">
                <a:latin typeface="Calibri" charset="0"/>
              </a:rPr>
              <a:t>[</a:t>
            </a:r>
            <a:r>
              <a:rPr lang="ru-RU" sz="2000" dirty="0" smtClean="0">
                <a:latin typeface="Calibri" charset="0"/>
              </a:rPr>
              <a:t>Цена продажи</a:t>
            </a:r>
            <a:r>
              <a:rPr kumimoji="0" lang="en-US" sz="2000" dirty="0" smtClean="0">
                <a:latin typeface="Calibri" charset="0"/>
              </a:rPr>
              <a:t>]</a:t>
            </a:r>
            <a:r>
              <a:rPr kumimoji="0" lang="ru-RU" sz="2000" dirty="0" smtClean="0">
                <a:latin typeface="Calibri" charset="0"/>
              </a:rPr>
              <a:t> – </a:t>
            </a:r>
            <a:r>
              <a:rPr kumimoji="0" lang="en-US" sz="2000" dirty="0" smtClean="0">
                <a:latin typeface="Calibri" charset="0"/>
              </a:rPr>
              <a:t>[</a:t>
            </a:r>
            <a:r>
              <a:rPr kumimoji="0" lang="ru-RU" sz="2000" dirty="0" smtClean="0">
                <a:latin typeface="Calibri" charset="0"/>
              </a:rPr>
              <a:t>Себестоимость </a:t>
            </a:r>
            <a:r>
              <a:rPr lang="ru-RU" sz="2000" dirty="0" smtClean="0">
                <a:latin typeface="Calibri" charset="0"/>
              </a:rPr>
              <a:t>по </a:t>
            </a:r>
            <a:r>
              <a:rPr kumimoji="0" lang="ru-RU" sz="2000" dirty="0" smtClean="0">
                <a:latin typeface="Calibri" charset="0"/>
              </a:rPr>
              <a:t>ФИФО</a:t>
            </a:r>
            <a:r>
              <a:rPr kumimoji="0" lang="en-US" sz="2000" dirty="0" smtClean="0">
                <a:latin typeface="Calibri" charset="0"/>
              </a:rPr>
              <a:t>]</a:t>
            </a:r>
            <a:endParaRPr kumimoji="0" lang="ru-RU" sz="2000" dirty="0">
              <a:latin typeface="Calibri" charset="0"/>
            </a:endParaRPr>
          </a:p>
        </p:txBody>
      </p:sp>
      <p:pic>
        <p:nvPicPr>
          <p:cNvPr id="3074" name="Picture 2" descr="C:\Users\kaba10406\Desktop\прибыльнос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9662"/>
            <a:ext cx="7056784" cy="25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1058</Words>
  <Application>Microsoft Macintosh PowerPoint</Application>
  <PresentationFormat>Экран (16:9)</PresentationFormat>
  <Paragraphs>321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Segoe Script</vt:lpstr>
      <vt:lpstr>Arial</vt:lpstr>
      <vt:lpstr>Тема Office</vt:lpstr>
      <vt:lpstr>За витриной Бэк-офис интернет-Магазина</vt:lpstr>
      <vt:lpstr>Как работает бэк-офис?</vt:lpstr>
      <vt:lpstr>Задачи бэк-офиса</vt:lpstr>
      <vt:lpstr>Источники заказов</vt:lpstr>
      <vt:lpstr>Конверсия и воронка продаж</vt:lpstr>
      <vt:lpstr>Работа колл-центра</vt:lpstr>
      <vt:lpstr>Складской учет</vt:lpstr>
      <vt:lpstr>Планирование закупок</vt:lpstr>
      <vt:lpstr>Прибыльность товаров</vt:lpstr>
      <vt:lpstr>Оптимизация ассортимента</vt:lpstr>
      <vt:lpstr>ROI и эффективность каналов</vt:lpstr>
      <vt:lpstr>Заказы и клиенты</vt:lpstr>
      <vt:lpstr>Сколько можно заработать?</vt:lpstr>
      <vt:lpstr>Ценность клиента</vt:lpstr>
      <vt:lpstr>Сколько можно потратить?</vt:lpstr>
      <vt:lpstr>Прибыли и убытки</vt:lpstr>
      <vt:lpstr>Мультиканальные продажи</vt:lpstr>
      <vt:lpstr>Что такое онлайн-кассы</vt:lpstr>
      <vt:lpstr>Варианты работы</vt:lpstr>
      <vt:lpstr>Есть ли что-то хорошее?</vt:lpstr>
      <vt:lpstr>Этапы внедрения</vt:lpstr>
      <vt:lpstr>Как работает передача данных</vt:lpstr>
      <vt:lpstr>Когда автоматизировать бэк-офис?</vt:lpstr>
      <vt:lpstr>Зачем автоматизировать?</vt:lpstr>
      <vt:lpstr>Интеграции</vt:lpstr>
      <vt:lpstr>Зачем интегрировать?</vt:lpstr>
      <vt:lpstr>На что обратить внимание?</vt:lpstr>
      <vt:lpstr>Про МойСклад</vt:lpstr>
      <vt:lpstr>МойСклад. Тарифы</vt:lpstr>
      <vt:lpstr>Регистрируйте пробный аккаунт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chiefs</cp:lastModifiedBy>
  <cp:revision>452</cp:revision>
  <cp:lastPrinted>2015-09-29T18:28:56Z</cp:lastPrinted>
  <dcterms:created xsi:type="dcterms:W3CDTF">2013-05-17T05:09:06Z</dcterms:created>
  <dcterms:modified xsi:type="dcterms:W3CDTF">2016-11-22T12:40:32Z</dcterms:modified>
</cp:coreProperties>
</file>